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660" r:id="rId1"/>
  </p:sldMasterIdLst>
  <p:sldIdLst>
    <p:sldId id="256" r:id="rId2"/>
    <p:sldId id="260" r:id="rId3"/>
    <p:sldId id="269" r:id="rId4"/>
    <p:sldId id="258" r:id="rId5"/>
    <p:sldId id="262" r:id="rId6"/>
    <p:sldId id="261" r:id="rId7"/>
    <p:sldId id="263" r:id="rId8"/>
    <p:sldId id="264" r:id="rId9"/>
    <p:sldId id="265" r:id="rId10"/>
    <p:sldId id="270" r:id="rId11"/>
    <p:sldId id="266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5"/>
  </p:normalViewPr>
  <p:slideViewPr>
    <p:cSldViewPr snapToGrid="0" snapToObjects="1">
      <p:cViewPr varScale="1">
        <p:scale>
          <a:sx n="110" d="100"/>
          <a:sy n="110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692F8-46B2-3646-A504-D47B6C396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572B6E-44A7-D649-903A-0303124EE5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5C0D36-BE54-CF45-9F3C-6DC3FD410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63F41-CA19-EB48-9963-F5514A422F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476BA7-06B3-AA47-9327-C6AF205F8A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6873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E4EC6-9AA8-5E4F-8439-B0B3D415D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AB7D19-C547-A942-A98E-A8111646B3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46E718-AACB-A841-8953-CBE5D78EC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94ED68-7A23-CD4A-B8D0-D7AA4A76C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C9C78-FCA6-8B4C-80AD-79D9BE52C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36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B909EF-77E6-A741-89C5-B98E132C17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B44437-F1D2-B049-ACE7-AA9F19F49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2EDDB-7325-B744-953E-717FA42DE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528C4-0EF4-C243-93EE-D2C04ABD2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AD1FD-2E78-394C-AFF0-3560A159BE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AABE1-BAB1-DF4B-A529-B8D2EE700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160C7-4D43-654D-A5E7-5FB07138A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5A4EC4-EFF1-5E49-A5EA-6090CC68C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FB078-6C5F-3549-9EAC-87FC71720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FEFC1-503B-EE49-91BA-B5B756B7B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07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2C829-D47B-2F40-AB18-E3BEA9EC9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1AF62D-7BC0-6A45-B0B1-6FA0AF146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277541-C403-894E-9D4F-014EF3110B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06A95C-2E09-2544-9A4E-256E78583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0FA88-97FF-F744-9C51-3FA78E536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652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AD37E-E752-7445-BAF0-79778CC9E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05BB6F-3446-3345-B475-C37457F877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0DD32F-06D7-5F40-97D5-CE5756DF18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CF2593-E9B4-6742-AC82-BAB0C9F61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81190-52F5-3A4B-8D17-17D3E7D3B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D8EC8D-EC7A-FC40-BA05-9B7FFD635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949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E8301-1E3B-194A-A540-08F5DD248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6D3E6-06A6-7B48-8DC4-00072CD4FE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BD3262-7F40-B546-AE99-61EB11119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A2982F-D8F0-8942-B8CD-76F4381B05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02F8B-FD94-A94E-95D4-5445E88500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5589A4-1F61-CD4F-B179-58E9F9E87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62B8EF-AA52-2746-9CEF-C3EE7C2F9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97F2B2-2614-FD4F-8884-44693C8A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97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5CF30-AF3A-0D41-B9C9-747F5ACC5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00C3FA-17FF-C242-A139-52E37A4BD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7DDEF7-6FCD-F24D-AA05-6ED843F61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D922E0-DA0A-A441-888B-A192845B4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5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3F791C-CEEF-5A49-88A4-632BEAE50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9472B5-4673-BD4E-90D2-9FC8AD9F4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E3DBA-79BD-8B48-A6F8-96892536B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90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B811FA-A7B9-9D4D-858F-83A2421CE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0947F-FE27-A144-9E58-B725CC485D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48740-F2B0-3C42-AD22-EF69641C9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0AE889-E350-1145-8178-013A95E37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3A9CF5-A375-004F-84DE-702432982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C7D130-F245-4049-8CDE-D033C3589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866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10C9E-333E-1F49-9A75-E6BF3D5E0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C65766-2754-6845-BEC1-E074A8EA8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0639D-EE38-8340-99A3-2858E5C3B7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08BE63-B181-6946-8962-B2F9F7432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06C28-3F16-3040-940E-ACB0EE6FF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D2E0EF-AEA5-0948-8459-F620E89F7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250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719FD4-42E7-DD4B-AEDC-72F5BFEE00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F6F88-43DE-E042-A4F0-251485B6B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83275A-070E-4640-94D3-069C670E0E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7EC422-C68E-D24B-990C-517621E81292}" type="datetimeFigureOut">
              <a:rPr lang="en-US" smtClean="0"/>
              <a:t>12/9/21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97526-7D11-7748-9015-EA5EC5BE5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C81DB-5C11-8041-9AD7-2351E95555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6FBD01-4B48-A64E-9DF0-181BC095A7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16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661" r:id="rId1"/>
    <p:sldLayoutId id="2147484662" r:id="rId2"/>
    <p:sldLayoutId id="2147484663" r:id="rId3"/>
    <p:sldLayoutId id="2147484664" r:id="rId4"/>
    <p:sldLayoutId id="2147484665" r:id="rId5"/>
    <p:sldLayoutId id="2147484666" r:id="rId6"/>
    <p:sldLayoutId id="2147484667" r:id="rId7"/>
    <p:sldLayoutId id="2147484668" r:id="rId8"/>
    <p:sldLayoutId id="2147484669" r:id="rId9"/>
    <p:sldLayoutId id="2147484670" r:id="rId10"/>
    <p:sldLayoutId id="2147484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BF07-A011-1A47-923D-8CA7107096E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New York County COVID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CD009B-447B-CE41-8127-C32801A7A8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13249"/>
            <a:ext cx="9144000" cy="1655762"/>
          </a:xfrm>
        </p:spPr>
        <p:txBody>
          <a:bodyPr/>
          <a:lstStyle/>
          <a:p>
            <a:r>
              <a:rPr lang="en-US" dirty="0"/>
              <a:t>Chang Xu</a:t>
            </a:r>
          </a:p>
        </p:txBody>
      </p:sp>
      <p:pic>
        <p:nvPicPr>
          <p:cNvPr id="9222" name="Picture 6" descr="Manhattan Skyline New York City Wallpapers - New York City (2560x1600)">
            <a:extLst>
              <a:ext uri="{FF2B5EF4-FFF2-40B4-BE49-F238E27FC236}">
                <a16:creationId xmlns:a16="http://schemas.microsoft.com/office/drawing/2014/main" id="{0494A5B2-7C46-CA4B-BE77-DCA8AF3866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5805"/>
            <a:ext cx="12192000" cy="76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13586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84"/>
    </mc:Choice>
    <mc:Fallback>
      <p:transition spd="slow" advTm="2128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C0A2D-688C-C24B-87DA-855B026D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A5 Result: New York County Subway Stops Popularity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F4376-9497-3D40-B99A-C37CA5156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D5864-0EAE-B64F-BD14-609DB5FD926D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DF5B66-F369-7144-BF11-1086325D3559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360C902D-3D7B-5845-9723-942461792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93" y="2412358"/>
            <a:ext cx="11995614" cy="350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26821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2"/>
    </mc:Choice>
    <mc:Fallback>
      <p:transition spd="slow" advTm="23452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Manhattan Aerial View At Night Wallpaper 1920x1080 Manhattan Aerial 1920x1080">
            <a:extLst>
              <a:ext uri="{FF2B5EF4-FFF2-40B4-BE49-F238E27FC236}">
                <a16:creationId xmlns:a16="http://schemas.microsoft.com/office/drawing/2014/main" id="{0E46A64F-732C-F143-8D41-9DF45856B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05222-87C2-6C4A-AFC3-D55D19C6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914BE-3649-CF4C-AA63-B8215A744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Wearing masks in public is effective in lowering the infection rate</a:t>
            </a:r>
          </a:p>
          <a:p>
            <a:r>
              <a:rPr lang="en-US" dirty="0"/>
              <a:t>New York County is still the busiest – daily confirmed cases and change of mandatory mask wearing policy have very small impact on subway ridership</a:t>
            </a:r>
          </a:p>
          <a:p>
            <a:r>
              <a:rPr lang="en-US" dirty="0"/>
              <a:t>Stops popularity generally stays the same. The ridership of the busiest stops and the least busiest stops fluctuate more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8763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19"/>
    </mc:Choice>
    <mc:Fallback>
      <p:transition spd="slow" advTm="22419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Manhattan Aerial View At Night Wallpaper 1920x1080 Manhattan Aerial 1920x1080">
            <a:extLst>
              <a:ext uri="{FF2B5EF4-FFF2-40B4-BE49-F238E27FC236}">
                <a16:creationId xmlns:a16="http://schemas.microsoft.com/office/drawing/2014/main" id="{0E46A64F-732C-F143-8D41-9DF45856B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705222-87C2-6C4A-AFC3-D55D19C6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914BE-3649-CF4C-AA63-B8215A744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2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19"/>
    </mc:Choice>
    <mc:Fallback>
      <p:transition spd="slow" advTm="2241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FDEA2-4909-134F-8759-60F611857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York County Introduction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560EF4-11A3-0546-A5F0-E22B6C62EB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5025" y="2084109"/>
            <a:ext cx="6200617" cy="38696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ACEF90-FC88-2646-B36C-F0E78E8AB605}"/>
              </a:ext>
            </a:extLst>
          </p:cNvPr>
          <p:cNvSpPr txBox="1"/>
          <p:nvPr/>
        </p:nvSpPr>
        <p:spPr>
          <a:xfrm>
            <a:off x="6940573" y="2153502"/>
            <a:ext cx="47052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Most densely populated county in the United States, more dense than any individual American city</a:t>
            </a:r>
          </a:p>
          <a:p>
            <a:pPr marL="285750" indent="-285750">
              <a:buFontTx/>
              <a:buChar char="-"/>
            </a:pPr>
            <a:r>
              <a:rPr lang="en-US" dirty="0"/>
              <a:t> On business days, the influx of commuters increases the number of people to more than 3.9 million.</a:t>
            </a:r>
          </a:p>
          <a:p>
            <a:pPr marL="285750" indent="-285750">
              <a:buFontTx/>
              <a:buChar char="-"/>
            </a:pPr>
            <a:r>
              <a:rPr lang="en-US" dirty="0"/>
              <a:t>Manhattan has been described as the economic and cultural center of the United States and serves as home to the United Nations Headquarters.</a:t>
            </a:r>
          </a:p>
        </p:txBody>
      </p:sp>
    </p:spTree>
    <p:extLst>
      <p:ext uri="{BB962C8B-B14F-4D97-AF65-F5344CB8AC3E}">
        <p14:creationId xmlns:p14="http://schemas.microsoft.com/office/powerpoint/2010/main" val="328005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339"/>
    </mc:Choice>
    <mc:Fallback>
      <p:transition spd="slow" advTm="2033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031B0-3816-6544-9135-536F918C2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A4 Result: New York County Mask Compliance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D525D-1287-D742-BEE8-154FC34FF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C0933B1-0C72-2243-90C0-8D71C4E6E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681" y="1825625"/>
            <a:ext cx="7930368" cy="4407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1B20C4-0E52-7D48-8159-75D117B4C41F}"/>
              </a:ext>
            </a:extLst>
          </p:cNvPr>
          <p:cNvSpPr txBox="1"/>
          <p:nvPr/>
        </p:nvSpPr>
        <p:spPr>
          <a:xfrm>
            <a:off x="2886044" y="5290842"/>
            <a:ext cx="800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2%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C14E49-B45B-F443-997D-FB5ADCE2ED00}"/>
              </a:ext>
            </a:extLst>
          </p:cNvPr>
          <p:cNvSpPr txBox="1"/>
          <p:nvPr/>
        </p:nvSpPr>
        <p:spPr>
          <a:xfrm>
            <a:off x="4385812" y="5290842"/>
            <a:ext cx="800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1.6%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D11A8E5-23A6-AE45-B186-7E78C09BEE60}"/>
              </a:ext>
            </a:extLst>
          </p:cNvPr>
          <p:cNvSpPr txBox="1"/>
          <p:nvPr/>
        </p:nvSpPr>
        <p:spPr>
          <a:xfrm>
            <a:off x="5922152" y="5207290"/>
            <a:ext cx="800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4%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C79DD7-A987-3D46-932F-11A48561B5B6}"/>
              </a:ext>
            </a:extLst>
          </p:cNvPr>
          <p:cNvSpPr txBox="1"/>
          <p:nvPr/>
        </p:nvSpPr>
        <p:spPr>
          <a:xfrm>
            <a:off x="7329037" y="4862157"/>
            <a:ext cx="800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12.1%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626DD5-CC26-CD44-B7FE-B735B8763655}"/>
              </a:ext>
            </a:extLst>
          </p:cNvPr>
          <p:cNvSpPr txBox="1"/>
          <p:nvPr/>
        </p:nvSpPr>
        <p:spPr>
          <a:xfrm>
            <a:off x="8838750" y="1957032"/>
            <a:ext cx="800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80.3%</a:t>
            </a:r>
          </a:p>
        </p:txBody>
      </p:sp>
    </p:spTree>
    <p:extLst>
      <p:ext uri="{BB962C8B-B14F-4D97-AF65-F5344CB8AC3E}">
        <p14:creationId xmlns:p14="http://schemas.microsoft.com/office/powerpoint/2010/main" val="3439841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842"/>
    </mc:Choice>
    <mc:Fallback>
      <p:transition spd="slow" advTm="2084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6F51B-6B33-374A-AE28-E534BAF65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A4 Result: Daily Confirmed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E6269E-E220-574F-B99E-524D8200D0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ED8D726-1ACD-4E4B-870C-4971DF111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657" y="1844279"/>
            <a:ext cx="11600685" cy="4513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60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001"/>
    </mc:Choice>
    <mc:Fallback>
      <p:transition spd="slow" advTm="2000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D73FB-B025-4040-B898-941F3A7CD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Extension Study: New York County Subway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45DCE-7534-A542-A1B3-24FCD795E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>
              <a:buFont typeface="Wingdings" pitchFamily="2" charset="2"/>
              <a:buChar char="§"/>
            </a:pPr>
            <a:r>
              <a:rPr lang="en-US" sz="2400" b="1" i="1" dirty="0"/>
              <a:t>Research question</a:t>
            </a:r>
          </a:p>
          <a:p>
            <a:pPr marL="0" indent="0" fontAlgn="base">
              <a:buNone/>
            </a:pPr>
            <a:r>
              <a:rPr lang="en-US" sz="2400" dirty="0"/>
              <a:t>How is the frequency of people using the New York City subway system influenced by the pandemic and the county’s mask-wearing policy?</a:t>
            </a:r>
          </a:p>
          <a:p>
            <a:pPr marL="0" indent="0" fontAlgn="base">
              <a:buNone/>
            </a:pPr>
            <a:endParaRPr lang="en-US" sz="2400" dirty="0"/>
          </a:p>
          <a:p>
            <a:pPr>
              <a:buFont typeface="Wingdings" pitchFamily="2" charset="2"/>
              <a:buChar char="§"/>
            </a:pPr>
            <a:r>
              <a:rPr lang="en-US" sz="2400" b="1" i="1" dirty="0"/>
              <a:t>Hypothesis</a:t>
            </a:r>
          </a:p>
          <a:p>
            <a:pPr marL="0" indent="0">
              <a:buNone/>
            </a:pPr>
            <a:r>
              <a:rPr lang="en-US" sz="2400" dirty="0"/>
              <a:t>People use the New York City subway system less when there are more confirmed cases and when mask-wearing is not required.</a:t>
            </a:r>
          </a:p>
        </p:txBody>
      </p:sp>
      <p:pic>
        <p:nvPicPr>
          <p:cNvPr id="10242" name="Picture 2" descr="The MTA board on Wednesday is set to approve service cuts, which will trim weekday evening service on the B, D, N, Q and R lines.">
            <a:extLst>
              <a:ext uri="{FF2B5EF4-FFF2-40B4-BE49-F238E27FC236}">
                <a16:creationId xmlns:a16="http://schemas.microsoft.com/office/drawing/2014/main" id="{F175A5D4-8049-894D-BF4E-F494FBC2B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780" y="237629"/>
            <a:ext cx="11265695" cy="63369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438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16"/>
    </mc:Choice>
    <mc:Fallback>
      <p:transition spd="slow" advTm="2151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462BA-808A-4841-9641-70B740ABC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48"/>
            <a:ext cx="10515600" cy="1325563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92CFCC-4454-B948-BBEF-EB53A0668B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522" y="1404101"/>
            <a:ext cx="4278121" cy="1428110"/>
          </a:xfrm>
          <a:prstGeom prst="rect">
            <a:avLst/>
          </a:prstGeom>
        </p:spPr>
      </p:pic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D759265D-1289-7943-8F93-33F9CE695A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044405" y="3019770"/>
            <a:ext cx="2767358" cy="2907732"/>
          </a:xfr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636F443-DB79-9C44-B15C-BC672C986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05" y="1464773"/>
            <a:ext cx="6827322" cy="219936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6DE08BF-4BC1-8C4B-AA27-EB5AFE284D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105" y="3852891"/>
            <a:ext cx="7748881" cy="1301812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2DDC883-ABA3-764A-BA48-C71D6724A2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2105" y="5276596"/>
            <a:ext cx="7793038" cy="130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5791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44"/>
    </mc:Choice>
    <mc:Fallback>
      <p:transition spd="slow" advTm="22744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69595-3DDC-944F-8361-77F82FECD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A5 Result: Subway Ridership with Daily Confirmed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050B1-3DF5-0F41-B22C-23F84E316D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6DE977-9055-EA4C-9791-6CAED705DBD4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C19FC1C-2F3F-894E-9D4C-AA7C365AF8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646" y="1960949"/>
            <a:ext cx="11790707" cy="4080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84749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232"/>
    </mc:Choice>
    <mc:Fallback>
      <p:transition spd="slow" advTm="2123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C5853-976A-9648-B17E-B95243383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A5 Result: Subway Ridership with Mask Requirement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4DABE5-EB24-8B4B-8D4F-F32B34DCDE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F2027D3-8239-CF46-8E4C-88A46B050C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252" y="2211131"/>
            <a:ext cx="11897496" cy="3965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299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900"/>
    </mc:Choice>
    <mc:Fallback>
      <p:transition spd="slow" advTm="219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C0A2D-688C-C24B-87DA-855B026D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A5 Result: New York County Subway Stops Popularity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7F4376-9497-3D40-B99A-C37CA5156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4CD5864-0EAE-B64F-BD14-609DB5FD926D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FDF5B66-F369-7144-BF11-1086325D3559}"/>
              </a:ext>
            </a:extLst>
          </p:cNvPr>
          <p:cNvSpPr txBox="1"/>
          <p:nvPr/>
        </p:nvSpPr>
        <p:spPr>
          <a:xfrm>
            <a:off x="3049030" y="3105835"/>
            <a:ext cx="60980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7174" name="Picture 6">
            <a:extLst>
              <a:ext uri="{FF2B5EF4-FFF2-40B4-BE49-F238E27FC236}">
                <a16:creationId xmlns:a16="http://schemas.microsoft.com/office/drawing/2014/main" id="{360C902D-3D7B-5845-9723-942461792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93" y="2412358"/>
            <a:ext cx="11995614" cy="350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872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52"/>
    </mc:Choice>
    <mc:Fallback>
      <p:transition spd="slow" advTm="23452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501</TotalTime>
  <Words>253</Words>
  <Application>Microsoft Macintosh PowerPoint</Application>
  <PresentationFormat>Widescreen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Wingdings</vt:lpstr>
      <vt:lpstr>Office Theme</vt:lpstr>
      <vt:lpstr>New York County COVID Analysis</vt:lpstr>
      <vt:lpstr>New York County Introduction</vt:lpstr>
      <vt:lpstr>A4 Result: New York County Mask Compliance</vt:lpstr>
      <vt:lpstr>A4 Result: Daily Confirmed Cases</vt:lpstr>
      <vt:lpstr>Extension Study: New York County Subway Usage</vt:lpstr>
      <vt:lpstr>Data</vt:lpstr>
      <vt:lpstr>A5 Result: Subway Ridership with Daily Confirmed Cases</vt:lpstr>
      <vt:lpstr>A5 Result: Subway Ridership with Mask Requirement Policy</vt:lpstr>
      <vt:lpstr>A5 Result: New York County Subway Stops Popularity</vt:lpstr>
      <vt:lpstr>A5 Result: New York County Subway Stops Popularity</vt:lpstr>
      <vt:lpstr>Conclusions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County COVID Analysis</dc:title>
  <dc:creator>Chang Xu</dc:creator>
  <cp:lastModifiedBy>Chang Xu</cp:lastModifiedBy>
  <cp:revision>5</cp:revision>
  <dcterms:created xsi:type="dcterms:W3CDTF">2021-12-07T05:36:51Z</dcterms:created>
  <dcterms:modified xsi:type="dcterms:W3CDTF">2021-12-10T03:59:12Z</dcterms:modified>
</cp:coreProperties>
</file>

<file path=docProps/thumbnail.jpeg>
</file>